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57" r:id="rId3"/>
    <p:sldId id="327" r:id="rId5"/>
    <p:sldId id="453" r:id="rId6"/>
    <p:sldId id="379" r:id="rId7"/>
    <p:sldId id="405" r:id="rId8"/>
    <p:sldId id="438" r:id="rId9"/>
    <p:sldId id="353" r:id="rId10"/>
    <p:sldId id="454" r:id="rId11"/>
    <p:sldId id="455" r:id="rId12"/>
    <p:sldId id="456" r:id="rId13"/>
    <p:sldId id="452" r:id="rId14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ya gupta" initials="d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008000"/>
    <a:srgbClr val="9933FF"/>
    <a:srgbClr val="6A3C7C"/>
    <a:srgbClr val="F07474"/>
    <a:srgbClr val="02B3C5"/>
    <a:srgbClr val="FFB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76" autoAdjust="0"/>
  </p:normalViewPr>
  <p:slideViewPr>
    <p:cSldViewPr snapToGrid="0" showGuides="1">
      <p:cViewPr varScale="1">
        <p:scale>
          <a:sx n="67" d="100"/>
          <a:sy n="67" d="100"/>
        </p:scale>
        <p:origin x="834" y="78"/>
      </p:cViewPr>
      <p:guideLst>
        <p:guide orient="horz" pos="2203"/>
        <p:guide pos="2877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Calibri" panose="020F0502020204030204" pitchFamily="34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Calibri" panose="020F0502020204030204" pitchFamily="34" charset="0"/>
              </a:defRPr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Click to edit Master title style</a:t>
            </a:r>
            <a:endParaRPr lang="zh-CN" altLang="en-US"/>
          </a:p>
          <a:p>
            <a:pPr lvl="1" indent="0"/>
            <a:r>
              <a:rPr lang="zh-CN" altLang="en-US"/>
              <a:t>Second level</a:t>
            </a:r>
            <a:endParaRPr lang="zh-CN" altLang="en-US"/>
          </a:p>
          <a:p>
            <a:pPr lvl="2" indent="0"/>
            <a:r>
              <a:rPr lang="zh-CN" altLang="en-US"/>
              <a:t>Third level</a:t>
            </a:r>
            <a:endParaRPr lang="zh-CN" altLang="en-US"/>
          </a:p>
          <a:p>
            <a:pPr lvl="3" indent="0"/>
            <a:r>
              <a:rPr lang="zh-CN" altLang="en-US"/>
              <a:t>Fouth level</a:t>
            </a:r>
            <a:endParaRPr lang="zh-CN" altLang="en-US"/>
          </a:p>
          <a:p>
            <a:pPr lvl="4" indent="0"/>
            <a:r>
              <a:rPr lang="zh-CN" altLang="en-US"/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Calibri" panose="020F0502020204030204" pitchFamily="34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Calibri" panose="020F0502020204030204" pitchFamily="34" charset="0"/>
              </a:defRPr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Calibri" panose="020F050202020403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Calibri" panose="020F050202020403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Calibri" panose="020F050202020403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Calibri" panose="020F050202020403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Calibri" panose="020F050202020403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1" fontAlgn="auto"/>
            <a:r>
              <a:rPr lang="zh-CN" altLang="en-US" sz="2800" strike="noStrike" noProof="1">
                <a:sym typeface="+mn-ea"/>
              </a:rPr>
              <a:t>Click here to edit the master text style</a:t>
            </a:r>
            <a:endParaRPr lang="zh-CN" altLang="en-US" sz="2800" strike="noStrike" noProof="1"/>
          </a:p>
          <a:p>
            <a:pPr lvl="1" fontAlgn="auto"/>
            <a:r>
              <a:rPr lang="zh-CN" altLang="en-US" sz="2800" strike="noStrike" noProof="1">
                <a:sym typeface="+mn-ea"/>
              </a:rPr>
              <a:t>The second level</a:t>
            </a:r>
            <a:endParaRPr lang="zh-CN" altLang="en-US" sz="2800" strike="noStrike" noProof="1"/>
          </a:p>
          <a:p>
            <a:pPr lvl="2" fontAlgn="auto"/>
            <a:r>
              <a:rPr lang="zh-CN" altLang="en-US" sz="2800" strike="noStrike" noProof="1">
                <a:sym typeface="+mn-ea"/>
              </a:rPr>
              <a:t>The third level</a:t>
            </a:r>
            <a:endParaRPr lang="zh-CN" altLang="en-US" sz="2800" strike="noStrike" noProof="1"/>
          </a:p>
          <a:p>
            <a:pPr lvl="3" fontAlgn="auto"/>
            <a:r>
              <a:rPr lang="zh-CN" altLang="en-US" sz="2800" strike="noStrike" noProof="1">
                <a:sym typeface="+mn-ea"/>
              </a:rPr>
              <a:t>The fourth level</a:t>
            </a:r>
            <a:endParaRPr lang="zh-CN" altLang="en-US" sz="2800" strike="noStrike" noProof="1"/>
          </a:p>
          <a:p>
            <a:pPr lvl="4" fontAlgn="auto"/>
            <a:r>
              <a:rPr lang="zh-CN" altLang="en-US" sz="2800" strike="noStrike" noProof="1">
                <a:sym typeface="+mn-ea"/>
              </a:rPr>
              <a:t>Fifth level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F697218-550F-4C49-A56B-831D64D4BF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Calibri" panose="020F0502020204030204" pitchFamily="34" charset="0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1" indent="-228600"/>
            <a:r>
              <a:rPr lang="zh-CN" altLang="en-US" dirty="0"/>
              <a:t>Click here to edit the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The 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The 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The 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Calibri" panose="020F050202020403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F697218-550F-4C49-A56B-831D64D4BF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Calibri" panose="020F0502020204030204" pitchFamily="34" charset="0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hyperlink" Target="http://www.w3schools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686273"/>
            <a:ext cx="8728710" cy="349111"/>
          </a:xfrm>
        </p:spPr>
        <p:txBody>
          <a:bodyPr/>
          <a:lstStyle/>
          <a:p>
            <a:r>
              <a:rPr lang="en-US"/>
              <a:t>    </a:t>
            </a:r>
            <a:br>
              <a:rPr lang="en-US"/>
            </a:br>
            <a:endParaRPr lang="en-US"/>
          </a:p>
        </p:txBody>
      </p:sp>
      <p:sp>
        <p:nvSpPr>
          <p:cNvPr id="4124" name="文本框 31"/>
          <p:cNvSpPr txBox="1"/>
          <p:nvPr/>
        </p:nvSpPr>
        <p:spPr>
          <a:xfrm>
            <a:off x="101283" y="-35039"/>
            <a:ext cx="872871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buFont typeface="Arial" panose="020B0604020202020204" pitchFamily="34" charset="0"/>
            </a:pPr>
            <a:r>
              <a:rPr lang="en-US" altLang="zh-CN" sz="4000" dirty="0">
                <a:solidFill>
                  <a:srgbClr val="02B3C5"/>
                </a:solidFill>
                <a:latin typeface="Algerian" panose="04020705040A02060702" charset="0"/>
                <a:ea typeface="SimSun" panose="02010600030101010101" pitchFamily="2" charset="-122"/>
                <a:cs typeface="Algerian" panose="04020705040A02060702" charset="0"/>
              </a:rPr>
              <a:t>              Food ordering system</a:t>
            </a:r>
            <a:endParaRPr lang="en-US" altLang="zh-CN" sz="4000" dirty="0">
              <a:solidFill>
                <a:srgbClr val="02B3C5"/>
              </a:solidFill>
              <a:latin typeface="Algerian" panose="04020705040A02060702" charset="0"/>
              <a:ea typeface="SimSun" panose="02010600030101010101" pitchFamily="2" charset="-122"/>
              <a:cs typeface="Algerian" panose="04020705040A02060702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482138" y="2987675"/>
            <a:ext cx="1865313" cy="18637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9609138" y="-7937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069263" y="1676400"/>
            <a:ext cx="1722438" cy="17224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9990138" y="5594350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1069638" y="5038725"/>
            <a:ext cx="603250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10621963" y="6037263"/>
            <a:ext cx="1570038" cy="820738"/>
          </a:xfrm>
          <a:custGeom>
            <a:avLst/>
            <a:gdLst>
              <a:gd name="connsiteX0" fmla="*/ 1049802 w 1569631"/>
              <a:gd name="connsiteY0" fmla="*/ 0 h 821301"/>
              <a:gd name="connsiteX1" fmla="*/ 1472572 w 1569631"/>
              <a:gd name="connsiteY1" fmla="*/ 85354 h 821301"/>
              <a:gd name="connsiteX2" fmla="*/ 1569631 w 1569631"/>
              <a:gd name="connsiteY2" fmla="*/ 138036 h 821301"/>
              <a:gd name="connsiteX3" fmla="*/ 1569631 w 1569631"/>
              <a:gd name="connsiteY3" fmla="*/ 821301 h 821301"/>
              <a:gd name="connsiteX4" fmla="*/ 0 w 1569631"/>
              <a:gd name="connsiteY4" fmla="*/ 821301 h 821301"/>
              <a:gd name="connsiteX5" fmla="*/ 49028 w 1569631"/>
              <a:gd name="connsiteY5" fmla="*/ 663358 h 821301"/>
              <a:gd name="connsiteX6" fmla="*/ 1049802 w 1569631"/>
              <a:gd name="connsiteY6" fmla="*/ 0 h 82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9631" h="821301">
                <a:moveTo>
                  <a:pt x="1049802" y="0"/>
                </a:moveTo>
                <a:cubicBezTo>
                  <a:pt x="1199765" y="0"/>
                  <a:pt x="1342629" y="30393"/>
                  <a:pt x="1472572" y="85354"/>
                </a:cubicBezTo>
                <a:lnTo>
                  <a:pt x="1569631" y="138036"/>
                </a:lnTo>
                <a:lnTo>
                  <a:pt x="1569631" y="821301"/>
                </a:lnTo>
                <a:lnTo>
                  <a:pt x="0" y="821301"/>
                </a:lnTo>
                <a:lnTo>
                  <a:pt x="49028" y="663358"/>
                </a:lnTo>
                <a:cubicBezTo>
                  <a:pt x="213912" y="273531"/>
                  <a:pt x="599914" y="0"/>
                  <a:pt x="1049802" y="0"/>
                </a:cubicBezTo>
                <a:close/>
              </a:path>
            </a:pathLst>
          </a:cu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931275" y="255588"/>
            <a:ext cx="1033463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1574916" y="3175000"/>
            <a:ext cx="482600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658350" y="5138738"/>
            <a:ext cx="322263" cy="32067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7707313" y="4065588"/>
            <a:ext cx="785813" cy="785813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9091613" y="4211638"/>
            <a:ext cx="398463" cy="398463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125" name="文本框 32"/>
          <p:cNvSpPr txBox="1"/>
          <p:nvPr/>
        </p:nvSpPr>
        <p:spPr>
          <a:xfrm>
            <a:off x="2700972" y="556579"/>
            <a:ext cx="3703955" cy="737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>
              <a:buFont typeface="Arial" panose="020B0604020202020204" pitchFamily="34" charset="0"/>
            </a:pPr>
            <a:r>
              <a:rPr lang="en-US" altLang="zh-CN" sz="1800" b="1" dirty="0">
                <a:solidFill>
                  <a:srgbClr val="424242"/>
                </a:solidFill>
                <a:latin typeface="Franklin Gothic Demi" panose="020B0703020102020204" charset="0"/>
                <a:ea typeface="Calibri" panose="020F0502020204030204" pitchFamily="34" charset="0"/>
                <a:cs typeface="Franklin Gothic Demi" panose="020B0703020102020204" charset="0"/>
              </a:rPr>
              <a:t>         </a:t>
            </a:r>
            <a:endParaRPr lang="en-US" altLang="zh-CN" sz="1800" b="1" dirty="0">
              <a:solidFill>
                <a:srgbClr val="424242"/>
              </a:solidFill>
              <a:latin typeface="Franklin Gothic Demi" panose="020B0703020102020204" charset="0"/>
              <a:ea typeface="Calibri" panose="020F0502020204030204" pitchFamily="34" charset="0"/>
              <a:cs typeface="Franklin Gothic Demi" panose="020B0703020102020204" charset="0"/>
            </a:endParaRPr>
          </a:p>
          <a:p>
            <a:pPr algn="dist">
              <a:buFont typeface="Arial" panose="020B0604020202020204" pitchFamily="34" charset="0"/>
            </a:pPr>
            <a:r>
              <a:rPr lang="en-US" altLang="zh-CN" sz="2400" b="1" dirty="0">
                <a:solidFill>
                  <a:srgbClr val="424242"/>
                </a:solidFill>
                <a:latin typeface="Franklin Gothic Demi" panose="020B0703020102020204" charset="0"/>
                <a:ea typeface="Calibri" panose="020F0502020204030204" pitchFamily="34" charset="0"/>
                <a:cs typeface="Franklin Gothic Demi" panose="020B0703020102020204" charset="0"/>
              </a:rPr>
              <a:t>submitted by:</a:t>
            </a:r>
            <a:endParaRPr lang="en-US" altLang="zh-CN" sz="2400" b="1" dirty="0">
              <a:solidFill>
                <a:srgbClr val="424242"/>
              </a:solidFill>
              <a:latin typeface="Franklin Gothic Demi" panose="020B0703020102020204" charset="0"/>
              <a:ea typeface="Calibri" panose="020F0502020204030204" pitchFamily="34" charset="0"/>
              <a:cs typeface="Franklin Gothic Demi" panose="020B070302010202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44549" y="1016954"/>
            <a:ext cx="7158039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US" dirty="0">
                <a:latin typeface="Cambria" panose="02040503050406030204" charset="0"/>
                <a:cs typeface="Cambria" panose="02040503050406030204" charset="0"/>
                <a:sym typeface="+mn-ea"/>
              </a:rPr>
              <a:t>Vaibhav Kumar</a:t>
            </a:r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US" dirty="0">
                <a:latin typeface="Cambria" panose="02040503050406030204" charset="0"/>
                <a:cs typeface="Cambria" panose="02040503050406030204" charset="0"/>
                <a:sym typeface="+mn-ea"/>
              </a:rPr>
              <a:t>181500774</a:t>
            </a:r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US" dirty="0" err="1">
                <a:latin typeface="Cambria" panose="02040503050406030204" charset="0"/>
                <a:cs typeface="Cambria" panose="02040503050406030204" charset="0"/>
                <a:sym typeface="+mn-ea"/>
              </a:rPr>
              <a:t>Shivam</a:t>
            </a:r>
            <a:r>
              <a:rPr lang="en-US" dirty="0">
                <a:latin typeface="Cambria" panose="02040503050406030204" charset="0"/>
                <a:cs typeface="Cambria" panose="02040503050406030204" charset="0"/>
                <a:sym typeface="+mn-ea"/>
              </a:rPr>
              <a:t> Rajput </a:t>
            </a:r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US" dirty="0">
                <a:latin typeface="Cambria" panose="02040503050406030204" charset="0"/>
                <a:cs typeface="Cambria" panose="02040503050406030204" charset="0"/>
                <a:sym typeface="+mn-ea"/>
              </a:rPr>
              <a:t>181500669</a:t>
            </a:r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US" b="1" dirty="0">
                <a:latin typeface="Cambria" panose="02040503050406030204" charset="0"/>
                <a:ea typeface="Cambria" panose="02040503050406030204" charset="0"/>
              </a:rPr>
              <a:t>Supervised By: - Dr. Anand prakash gupta </a:t>
            </a:r>
            <a:r>
              <a:rPr lang="en-US" dirty="0">
                <a:latin typeface="Cambria" panose="02040503050406030204" charset="0"/>
                <a:ea typeface="Cambria" panose="02040503050406030204" charset="0"/>
              </a:rPr>
              <a:t>(Technical trainer) Department of Computer Engineering &amp; Applications</a:t>
            </a:r>
            <a:endParaRPr lang="en-US" sz="1800" dirty="0">
              <a:effectLst/>
              <a:latin typeface="Cambria" panose="02040503050406030204" charset="0"/>
              <a:ea typeface="Cambria" panose="02040503050406030204" charset="0"/>
              <a:cs typeface="Mangal" panose="02040503050203030202" pitchFamily="18" charset="0"/>
            </a:endParaRPr>
          </a:p>
          <a:p>
            <a:pPr algn="ctr"/>
            <a:endParaRPr lang="en-US" dirty="0"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454" y="3969519"/>
            <a:ext cx="1600200" cy="140970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895258" y="5713826"/>
            <a:ext cx="73444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IN" dirty="0">
                <a:latin typeface="Cambria" panose="02040503050406030204" charset="0"/>
                <a:ea typeface="Cambria" panose="02040503050406030204" charset="0"/>
                <a:cs typeface="Cambria" panose="02040503050406030204" charset="0"/>
                <a:sym typeface="+mn-ea"/>
              </a:rPr>
              <a:t>GLA University</a:t>
            </a:r>
            <a:endParaRPr lang="en-IN" dirty="0">
              <a:latin typeface="Cambria" panose="02040503050406030204" charset="0"/>
              <a:ea typeface="Cambria" panose="02040503050406030204" charset="0"/>
              <a:cs typeface="Cambria" panose="02040503050406030204" charset="0"/>
              <a:sym typeface="+mn-ea"/>
            </a:endParaRPr>
          </a:p>
          <a:p>
            <a:pPr algn="ctr"/>
            <a:r>
              <a:rPr lang="en-IN" dirty="0">
                <a:latin typeface="Cambria" panose="02040503050406030204" charset="0"/>
                <a:ea typeface="Cambria" panose="02040503050406030204" charset="0"/>
                <a:cs typeface="Cambria" panose="02040503050406030204" charset="0"/>
                <a:sym typeface="+mn-ea"/>
              </a:rPr>
              <a:t>Mathura-281406,INDIA</a:t>
            </a:r>
            <a:endParaRPr lang="en-IN" dirty="0">
              <a:latin typeface="Cambria" panose="02040503050406030204" charset="0"/>
              <a:ea typeface="Cambria" panose="02040503050406030204" charset="0"/>
              <a:cs typeface="Cambria" panose="02040503050406030204" charset="0"/>
            </a:endParaRPr>
          </a:p>
          <a:p>
            <a:pPr algn="ctr"/>
            <a:r>
              <a:rPr lang="en-IN" dirty="0">
                <a:latin typeface="Cambria" panose="02040503050406030204" charset="0"/>
                <a:ea typeface="Cambria" panose="02040503050406030204" charset="0"/>
                <a:cs typeface="Cambria" panose="02040503050406030204" charset="0"/>
                <a:sym typeface="+mn-ea"/>
              </a:rPr>
              <a:t>20</a:t>
            </a:r>
            <a:r>
              <a:rPr lang="en-US" altLang="en-IN" dirty="0">
                <a:latin typeface="Cambria" panose="02040503050406030204" charset="0"/>
                <a:ea typeface="Cambria" panose="02040503050406030204" charset="0"/>
                <a:cs typeface="Cambria" panose="02040503050406030204" charset="0"/>
                <a:sym typeface="+mn-ea"/>
              </a:rPr>
              <a:t>20</a:t>
            </a:r>
            <a:endParaRPr lang="en-US" altLang="en-IN" dirty="0">
              <a:latin typeface="Cambria" panose="02040503050406030204" charset="0"/>
              <a:ea typeface="Cambria" panose="02040503050406030204" charset="0"/>
              <a:cs typeface="Cambria" panose="02040503050406030204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990" y="178435"/>
            <a:ext cx="3938905" cy="52006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    References</a:t>
            </a:r>
            <a:endParaRPr 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7100661"/>
          </a:xfrm>
        </p:spPr>
        <p:txBody>
          <a:bodyPr/>
          <a:lstStyle/>
          <a:p>
            <a:pPr marL="3657600" lvl="8" indent="0">
              <a:buNone/>
            </a:pP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71950" lvl="8" indent="-514350">
              <a:buAutoNum type="arabicPeriod"/>
            </a:pPr>
            <a:r>
              <a:rPr lang="en-US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 </a:t>
            </a:r>
            <a:r>
              <a:rPr lang="en-US" sz="2800" u="sng" dirty="0">
                <a:solidFill>
                  <a:srgbClr val="FF0000"/>
                </a:solidFill>
                <a:effectLst/>
                <a:latin typeface="Cambria" panose="02040503050406030204" charset="0"/>
                <a:ea typeface="Cambria" panose="02040503050406030204" charset="0"/>
                <a:cs typeface="Forte" panose="03060902040502070203" charset="0"/>
                <a:hlinkClick r:id="rId1" tooltip=""/>
              </a:rPr>
              <a:t>https://www.w3schools.com/</a:t>
            </a:r>
            <a:endParaRPr lang="en-US" sz="2800" u="sng" dirty="0">
              <a:solidFill>
                <a:srgbClr val="FF0000"/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71950" lvl="8" indent="-514350">
              <a:buAutoNum type="arabicPeriod"/>
            </a:pP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71950" lvl="8" indent="-514350">
              <a:buAutoNum type="arabicPeriod"/>
            </a:pPr>
            <a:r>
              <a:rPr lang="en-US" sz="2800" u="sng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Cambria" panose="02040503050406030204" charset="0"/>
                <a:cs typeface="Cambria" panose="02040503050406030204" charset="0"/>
              </a:rPr>
              <a:t>https://reactjs.org/</a:t>
            </a:r>
            <a:endParaRPr lang="en-US" sz="2800" u="sng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Cambria" panose="02040503050406030204" charset="0"/>
            </a:endParaRPr>
          </a:p>
          <a:p>
            <a:pPr marL="4171950" lvl="8" indent="-514350">
              <a:buAutoNum type="arabicPeriod"/>
            </a:pP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71950" lvl="8" indent="-514350">
              <a:buAutoNum type="arabicPeriod"/>
            </a:pPr>
            <a:r>
              <a:rPr lang="en-US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YouTube.com</a:t>
            </a: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</p:txBody>
      </p:sp>
      <p:sp>
        <p:nvSpPr>
          <p:cNvPr id="12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gerian" panose="04020705040A02060702" charset="0"/>
              <a:ea typeface="+mn-ea"/>
              <a:cs typeface="Algerian" panose="04020705040A02060702" charset="0"/>
            </a:endParaRPr>
          </a:p>
        </p:txBody>
      </p:sp>
      <p:sp>
        <p:nvSpPr>
          <p:cNvPr id="13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2801" y="1011247"/>
            <a:ext cx="444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9482138" y="2987675"/>
            <a:ext cx="1865313" cy="18637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9609138" y="-7937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069263" y="1676400"/>
            <a:ext cx="1722438" cy="17224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9990138" y="5594350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1069638" y="5038725"/>
            <a:ext cx="603250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10621963" y="6037263"/>
            <a:ext cx="1570038" cy="820738"/>
          </a:xfrm>
          <a:custGeom>
            <a:avLst/>
            <a:gdLst>
              <a:gd name="connsiteX0" fmla="*/ 1049802 w 1569631"/>
              <a:gd name="connsiteY0" fmla="*/ 0 h 821301"/>
              <a:gd name="connsiteX1" fmla="*/ 1472572 w 1569631"/>
              <a:gd name="connsiteY1" fmla="*/ 85354 h 821301"/>
              <a:gd name="connsiteX2" fmla="*/ 1569631 w 1569631"/>
              <a:gd name="connsiteY2" fmla="*/ 138036 h 821301"/>
              <a:gd name="connsiteX3" fmla="*/ 1569631 w 1569631"/>
              <a:gd name="connsiteY3" fmla="*/ 821301 h 821301"/>
              <a:gd name="connsiteX4" fmla="*/ 0 w 1569631"/>
              <a:gd name="connsiteY4" fmla="*/ 821301 h 821301"/>
              <a:gd name="connsiteX5" fmla="*/ 49028 w 1569631"/>
              <a:gd name="connsiteY5" fmla="*/ 663358 h 821301"/>
              <a:gd name="connsiteX6" fmla="*/ 1049802 w 1569631"/>
              <a:gd name="connsiteY6" fmla="*/ 0 h 82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9631" h="821301">
                <a:moveTo>
                  <a:pt x="1049802" y="0"/>
                </a:moveTo>
                <a:cubicBezTo>
                  <a:pt x="1199765" y="0"/>
                  <a:pt x="1342629" y="30393"/>
                  <a:pt x="1472572" y="85354"/>
                </a:cubicBezTo>
                <a:lnTo>
                  <a:pt x="1569631" y="138036"/>
                </a:lnTo>
                <a:lnTo>
                  <a:pt x="1569631" y="821301"/>
                </a:lnTo>
                <a:lnTo>
                  <a:pt x="0" y="821301"/>
                </a:lnTo>
                <a:lnTo>
                  <a:pt x="49028" y="663358"/>
                </a:lnTo>
                <a:cubicBezTo>
                  <a:pt x="213912" y="273531"/>
                  <a:pt x="599914" y="0"/>
                  <a:pt x="1049802" y="0"/>
                </a:cubicBezTo>
                <a:close/>
              </a:path>
            </a:pathLst>
          </a:cu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931275" y="255588"/>
            <a:ext cx="1033463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1545888" y="3175000"/>
            <a:ext cx="482600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658350" y="5138738"/>
            <a:ext cx="322263" cy="32067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7707313" y="4065588"/>
            <a:ext cx="785813" cy="785813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9091613" y="4211638"/>
            <a:ext cx="398463" cy="398463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3820" name="文本框 31"/>
          <p:cNvSpPr txBox="1"/>
          <p:nvPr/>
        </p:nvSpPr>
        <p:spPr>
          <a:xfrm>
            <a:off x="798830" y="2140585"/>
            <a:ext cx="545782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>
              <a:buFont typeface="Arial" panose="020B0604020202020204" pitchFamily="34" charset="0"/>
            </a:pPr>
            <a:r>
              <a:rPr lang="en-US" altLang="zh-CN" sz="7200" dirty="0">
                <a:ln w="10160">
                  <a:solidFill>
                    <a:schemeClr val="accent5"/>
                  </a:solidFill>
                  <a:prstDash val="solid"/>
                </a:ln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urlz MT" panose="04040404050702020202" charset="0"/>
                <a:ea typeface="SimSun" panose="02010600030101010101" pitchFamily="2" charset="-122"/>
                <a:cs typeface="Curlz MT" panose="04040404050702020202" charset="0"/>
              </a:rPr>
              <a:t>THANK YOU</a:t>
            </a:r>
            <a:endParaRPr lang="en-US" altLang="zh-CN" sz="7200" dirty="0">
              <a:ln w="10160">
                <a:solidFill>
                  <a:schemeClr val="accent5"/>
                </a:solidFill>
                <a:prstDash val="solid"/>
              </a:ln>
              <a:gradFill>
                <a:gsLst>
                  <a:gs pos="0">
                    <a:srgbClr val="14CD68"/>
                  </a:gs>
                  <a:gs pos="100000">
                    <a:srgbClr val="0B6E38"/>
                  </a:gs>
                </a:gsLst>
                <a:lin scaled="0"/>
              </a:gra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urlz MT" panose="04040404050702020202" charset="0"/>
              <a:ea typeface="SimSun" panose="02010600030101010101" pitchFamily="2" charset="-122"/>
              <a:cs typeface="Curlz MT" panose="0404040405070202020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lnSpc>
                <a:spcPct val="150000"/>
              </a:lnSpc>
              <a:buFont typeface="Arial" panose="020B0604020202020204" pitchFamily="34" charset="0"/>
            </a:pPr>
            <a: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</a:rPr>
              <a:t>        Abstract</a:t>
            </a:r>
            <a:br>
              <a:rPr lang="en-US" sz="24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</a:rPr>
            </a:br>
            <a:endParaRPr lang="en-US" sz="240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970" y="1764665"/>
            <a:ext cx="10515600" cy="4351338"/>
          </a:xfrm>
        </p:spPr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lvl="8" algn="just"/>
            <a:r>
              <a:rPr lang="en-US" sz="2400" dirty="0">
                <a:solidFill>
                  <a:srgbClr val="6A3C7C"/>
                </a:solidFill>
                <a:effectLst/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In this document the requirements specification for an online food ordering system designed primarily for use in the food delivery industry.</a:t>
            </a:r>
            <a:endParaRPr lang="en-US" sz="2400" dirty="0">
              <a:solidFill>
                <a:srgbClr val="6A3C7C"/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lvl="8" algn="just"/>
            <a:endParaRPr lang="en-US" sz="2400" dirty="0">
              <a:solidFill>
                <a:srgbClr val="6A3C7C"/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lvl="8" algn="just"/>
            <a:r>
              <a:rPr lang="en-US" sz="2400" dirty="0">
                <a:solidFill>
                  <a:srgbClr val="6A3C7C"/>
                </a:solidFill>
                <a:effectLst/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My system will allow restaurants to quickly and easily manage an online menu which customers can browse and use to place orders with just a few clicks. The system then relays these orders to restaurant employees through an easy to navigate graphical interface for efficient processing.</a:t>
            </a:r>
            <a:endParaRPr lang="en-US" sz="2400" dirty="0">
              <a:solidFill>
                <a:srgbClr val="6A3C7C"/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</p:txBody>
      </p:sp>
      <p:sp>
        <p:nvSpPr>
          <p:cNvPr id="6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2"/>
          <p:cNvSpPr/>
          <p:nvPr/>
        </p:nvSpPr>
        <p:spPr>
          <a:xfrm>
            <a:off x="4148138" y="4664075"/>
            <a:ext cx="322263" cy="32067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</a:rPr>
              <a:t>Introduction</a:t>
            </a:r>
            <a:br>
              <a:rPr lang="en-US" sz="24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</a:rPr>
            </a:br>
            <a:endParaRPr lang="en-US" sz="240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970" y="1764665"/>
            <a:ext cx="10515600" cy="4351338"/>
          </a:xfrm>
        </p:spPr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lvl="8" algn="just"/>
            <a:r>
              <a:rPr lang="en-US" sz="2400" dirty="0">
                <a:latin typeface="Cambria" panose="02040503050406030204" charset="0"/>
                <a:ea typeface="Cambria" panose="02040503050406030204" charset="0"/>
              </a:rPr>
              <a:t>In today’s age of fast food and take-out, many restaurants have chosen to focus on quick preparation and speedy delivery of orders rather than offering a rich dining experience.</a:t>
            </a:r>
            <a:endParaRPr lang="en-US" sz="2400" dirty="0"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endParaRPr lang="en-US" sz="2400" dirty="0"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r>
              <a:rPr lang="en-US" sz="2400" dirty="0">
                <a:latin typeface="Cambria" panose="02040503050406030204" charset="0"/>
                <a:ea typeface="Cambria" panose="02040503050406030204" charset="0"/>
              </a:rPr>
              <a:t>Until very recently, all of these delivery orders were placed over the phone, but there are many disadvantages to this system, including the inconvenience of the customer needing to have a physical copy of the menu, lack of a visual confirmation that the order was placed correctly, and the necessity for the restaurant to have an employee answering the phone and taking orders.</a:t>
            </a:r>
            <a:endParaRPr lang="en-US" sz="2400" dirty="0">
              <a:latin typeface="Cambria" panose="02040503050406030204" charset="0"/>
              <a:ea typeface="Cambria" panose="02040503050406030204" charset="0"/>
            </a:endParaRPr>
          </a:p>
        </p:txBody>
      </p:sp>
      <p:sp>
        <p:nvSpPr>
          <p:cNvPr id="6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2"/>
          <p:cNvSpPr/>
          <p:nvPr/>
        </p:nvSpPr>
        <p:spPr>
          <a:xfrm>
            <a:off x="4148138" y="4664075"/>
            <a:ext cx="322263" cy="32067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08886" cy="1325563"/>
          </a:xfrm>
        </p:spPr>
        <p:txBody>
          <a:bodyPr/>
          <a:lstStyle/>
          <a:p>
            <a:r>
              <a:rPr lang="en-US" sz="6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urlz MT" panose="04040404050702020202" charset="0"/>
                <a:cs typeface="Curlz MT" panose="04040404050702020202" charset="0"/>
              </a:rPr>
              <a:t> </a:t>
            </a:r>
            <a:r>
              <a:rPr 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What t</a:t>
            </a:r>
            <a:r>
              <a:rPr 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o do</a:t>
            </a:r>
            <a:endParaRPr lang="en-US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endParaRPr lang="en-US" dirty="0"/>
          </a:p>
          <a:p>
            <a:pPr lvl="8" algn="just"/>
            <a:r>
              <a:rPr lang="en-US" sz="2400" dirty="0"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  <a:latin typeface="Forte" panose="03060902040502070203" charset="0"/>
                <a:cs typeface="Forte" panose="03060902040502070203" charset="0"/>
              </a:rPr>
              <a:t>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ambria" panose="02040503050406030204" charset="0"/>
                <a:ea typeface="Cambria" panose="02040503050406030204" charset="0"/>
              </a:rPr>
              <a:t>provide a display that will allow the customer to choose menu items and make corrections.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ambria" panose="02040503050406030204" charset="0"/>
                <a:ea typeface="Cambria" panose="02040503050406030204" charset="0"/>
              </a:rPr>
              <a:t> update this display with changes to the order.  provide a running total cost and calorie/fat count.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ambria" panose="02040503050406030204" charset="0"/>
                <a:ea typeface="Cambria" panose="02040503050406030204" charset="0"/>
              </a:rPr>
              <a:t>At order finalization, we will request identification information from the customer. 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  <a:p>
            <a:pPr lvl="8" algn="just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ambria" panose="02040503050406030204" charset="0"/>
                <a:ea typeface="Cambria" panose="02040503050406030204" charset="0"/>
              </a:rPr>
              <a:t>offer a static map of our surrounding area so that customers unfamiliar with our location can find us.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ambria" panose="02040503050406030204" charset="0"/>
              <a:ea typeface="Cambria" panose="02040503050406030204" charset="0"/>
            </a:endParaRPr>
          </a:p>
        </p:txBody>
      </p:sp>
      <p:sp>
        <p:nvSpPr>
          <p:cNvPr id="12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gerian" panose="04020705040A02060702" charset="0"/>
              <a:ea typeface="+mn-ea"/>
              <a:cs typeface="Algerian" panose="04020705040A02060702" charset="0"/>
            </a:endParaRPr>
          </a:p>
        </p:txBody>
      </p:sp>
      <p:sp>
        <p:nvSpPr>
          <p:cNvPr id="13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0500" y="710565"/>
            <a:ext cx="8247380" cy="111442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ctr"/>
            <a:br>
              <a:rPr 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Cambria" panose="02040503050406030204" charset="0"/>
              </a:rPr>
            </a:br>
            <a:r>
              <a:rPr lang="en-US" sz="32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Cambria" panose="02040503050406030204" charset="0"/>
              </a:rPr>
              <a:t>Technology used - </a:t>
            </a:r>
            <a:r>
              <a:rPr lang="en-US" sz="28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Cambria" panose="02040503050406030204" charset="0"/>
              </a:rPr>
              <a:t>In this project we use MERN technology.</a:t>
            </a:r>
            <a:endParaRPr lang="en-US" sz="28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7100661"/>
          </a:xfrm>
        </p:spPr>
        <p:txBody>
          <a:bodyPr/>
          <a:lstStyle/>
          <a:p>
            <a:pPr marL="3657600" lvl="8" indent="0">
              <a:buNone/>
            </a:pPr>
            <a:endParaRPr lang="en-US" sz="40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40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M - </a:t>
            </a:r>
            <a:r>
              <a:rPr lang="en-US" sz="28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Mongo db</a:t>
            </a:r>
            <a:endParaRPr lang="en-US" sz="28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8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E - 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Express js</a:t>
            </a:r>
            <a:endParaRPr lang="en-US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R - </a:t>
            </a:r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React js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N - </a:t>
            </a:r>
            <a:r>
              <a:rPr lang="en-US" sz="2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Node js</a:t>
            </a:r>
            <a:endParaRPr lang="en-US" sz="28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</p:txBody>
      </p:sp>
      <p:sp>
        <p:nvSpPr>
          <p:cNvPr id="12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gerian" panose="04020705040A02060702" charset="0"/>
              <a:ea typeface="+mn-ea"/>
              <a:cs typeface="Algerian" panose="04020705040A02060702" charset="0"/>
            </a:endParaRPr>
          </a:p>
        </p:txBody>
      </p:sp>
      <p:sp>
        <p:nvSpPr>
          <p:cNvPr id="13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2043" y="156258"/>
            <a:ext cx="93673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Language used</a:t>
            </a:r>
            <a:endParaRPr lang="en-US" altLang="zh-CN" sz="4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172" y="178593"/>
            <a:ext cx="7783285" cy="5201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sz="4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9933FF"/>
                </a:solidFill>
                <a:effectLst/>
                <a:latin typeface="Algerian" panose="04020705040A02060702" charset="0"/>
                <a:cs typeface="Cambria" panose="02040503050406030204" charset="0"/>
              </a:rPr>
              <a:t>Language used</a:t>
            </a:r>
            <a:endParaRPr lang="en-US" sz="4000" dirty="0">
              <a:ln w="22225">
                <a:solidFill>
                  <a:schemeClr val="accent2"/>
                </a:solidFill>
                <a:prstDash val="solid"/>
              </a:ln>
              <a:solidFill>
                <a:srgbClr val="9933FF"/>
              </a:solidFill>
              <a:effectLst/>
              <a:latin typeface="Algerian" panose="04020705040A02060702" charset="0"/>
              <a:cs typeface="Cambria" panose="02040503050406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7100661"/>
          </a:xfrm>
        </p:spPr>
        <p:txBody>
          <a:bodyPr/>
          <a:lstStyle/>
          <a:p>
            <a:pPr marL="3657600" lvl="8" indent="0">
              <a:buNone/>
            </a:pPr>
            <a:r>
              <a:rPr lang="en-US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Mongo db - </a:t>
            </a:r>
            <a:r>
              <a:rPr lang="en-US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MongoDB is an open-source document database and leading NoSQL database. MongoDB is written in C++. This tutorial will give you great understanding on MongoDB concepts needed to create and deploy a highly scalable and performance-oriented database.</a:t>
            </a:r>
            <a:endParaRPr lang="en-US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3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React js - </a:t>
            </a:r>
            <a:r>
              <a:rPr lang="en-US" sz="2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React is a JavaScript library for building user interfaces.React is used to build single page applications.React allows us to create reusable UI components.</a:t>
            </a:r>
            <a:endParaRPr lang="en-US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</p:txBody>
      </p:sp>
      <p:sp>
        <p:nvSpPr>
          <p:cNvPr id="12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gerian" panose="04020705040A02060702" charset="0"/>
              <a:ea typeface="+mn-ea"/>
              <a:cs typeface="Algerian" panose="04020705040A02060702" charset="0"/>
            </a:endParaRPr>
          </a:p>
        </p:txBody>
      </p:sp>
      <p:sp>
        <p:nvSpPr>
          <p:cNvPr id="13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2801" y="1011247"/>
            <a:ext cx="444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mini-project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80" y="1193165"/>
            <a:ext cx="11880850" cy="531812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790690" y="5699760"/>
            <a:ext cx="132715" cy="1460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charset="0"/>
              <a:ea typeface="Cambria" panose="02040503050406030204" charset="0"/>
            </a:endParaRPr>
          </a:p>
        </p:txBody>
      </p:sp>
      <p:sp>
        <p:nvSpPr>
          <p:cNvPr id="63" name="Title 62"/>
          <p:cNvSpPr>
            <a:spLocks noGrp="1"/>
          </p:cNvSpPr>
          <p:nvPr>
            <p:ph type="title"/>
          </p:nvPr>
        </p:nvSpPr>
        <p:spPr>
          <a:xfrm>
            <a:off x="286657" y="222703"/>
            <a:ext cx="10515600" cy="1144588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Screen-shots</a:t>
            </a:r>
            <a:br>
              <a:rPr lang="en-US" sz="4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</a:br>
            <a:endParaRPr lang="en-US" sz="40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mini-project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4055" y="1456055"/>
            <a:ext cx="3291205" cy="14732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790690" y="5699760"/>
            <a:ext cx="132715" cy="1460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charset="0"/>
              <a:ea typeface="Cambria" panose="02040503050406030204" charset="0"/>
            </a:endParaRPr>
          </a:p>
        </p:txBody>
      </p:sp>
      <p:sp>
        <p:nvSpPr>
          <p:cNvPr id="63" name="Title 62"/>
          <p:cNvSpPr>
            <a:spLocks noGrp="1"/>
          </p:cNvSpPr>
          <p:nvPr>
            <p:ph type="title"/>
          </p:nvPr>
        </p:nvSpPr>
        <p:spPr>
          <a:xfrm>
            <a:off x="286657" y="222703"/>
            <a:ext cx="10515600" cy="1144588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Screen-shots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</a:br>
            <a:endParaRPr lang="en-US" sz="4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3" name="Picture 2" descr="mini-project2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5" y="982345"/>
            <a:ext cx="11822430" cy="54717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990" y="178435"/>
            <a:ext cx="3938905" cy="52006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</a:rPr>
              <a:t>    Tool recuired</a:t>
            </a:r>
            <a:endParaRPr lang="en-US" sz="4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7100661"/>
          </a:xfrm>
        </p:spPr>
        <p:txBody>
          <a:bodyPr/>
          <a:lstStyle/>
          <a:p>
            <a:pPr marL="3657600" lvl="8" indent="0">
              <a:buNone/>
            </a:pPr>
            <a:r>
              <a:rPr lang="en-US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Hardware requirements -&gt;</a:t>
            </a:r>
            <a:endParaRPr lang="en-US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14800" lvl="8" indent="-457200">
              <a:buAutoNum type="arabicPeriod"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System having at least 4 GB of RAM. </a:t>
            </a:r>
            <a:endParaRPr lang="en-US" sz="2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14800" lvl="8" indent="-457200">
              <a:buAutoNum type="arabicPeriod"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Laptop with i3 5th Generation processor</a:t>
            </a:r>
            <a:endParaRPr lang="en-US" sz="2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endParaRPr lang="en-US" sz="2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28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Software Requirements -&gt;</a:t>
            </a:r>
            <a:endParaRPr lang="en-US" sz="28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14800" lvl="8" indent="-457200">
              <a:buAutoNum type="arabicPeriod"/>
            </a:pPr>
            <a:r>
              <a:rPr lang="en-US" sz="2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Visual studio code</a:t>
            </a:r>
            <a:endParaRPr 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14800" lvl="8" indent="-457200">
              <a:buAutoNum type="arabicPeriod"/>
            </a:pPr>
            <a:r>
              <a:rPr lang="en-US" sz="2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OS ( Windows or Linux)</a:t>
            </a:r>
            <a:endParaRPr 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4114800" lvl="8" indent="-457200">
              <a:buAutoNum type="arabicPeriod"/>
            </a:pPr>
            <a:endParaRPr 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marL="3657600" lvl="8" indent="0">
              <a:buNone/>
            </a:pPr>
            <a:r>
              <a:rPr lang="en-US" sz="280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Languages and framework -&gt;</a:t>
            </a:r>
            <a:endParaRPr lang="en-US" sz="280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lvl="8"/>
            <a:r>
              <a:rPr lang="en-US" sz="2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HTML, CSS, Java-Script</a:t>
            </a:r>
            <a:endParaRPr 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  <a:p>
            <a:pPr lvl="8"/>
            <a:r>
              <a:rPr lang="en-US" sz="2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ea typeface="Cambria" panose="02040503050406030204" charset="0"/>
                <a:cs typeface="Forte" panose="03060902040502070203" charset="0"/>
              </a:rPr>
              <a:t>React-js, Mongodb, Node-js</a:t>
            </a:r>
            <a:endParaRPr lang="en-US" sz="2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ea typeface="Cambria" panose="02040503050406030204" charset="0"/>
              <a:cs typeface="Forte" panose="03060902040502070203" charset="0"/>
            </a:endParaRPr>
          </a:p>
        </p:txBody>
      </p:sp>
      <p:sp>
        <p:nvSpPr>
          <p:cNvPr id="12" name="任意多边形 5"/>
          <p:cNvSpPr/>
          <p:nvPr/>
        </p:nvSpPr>
        <p:spPr>
          <a:xfrm rot="10800000">
            <a:off x="0" y="3940175"/>
            <a:ext cx="2582863" cy="2917825"/>
          </a:xfrm>
          <a:custGeom>
            <a:avLst/>
            <a:gdLst>
              <a:gd name="connsiteX0" fmla="*/ 464944 w 2582970"/>
              <a:gd name="connsiteY0" fmla="*/ 0 h 2918147"/>
              <a:gd name="connsiteX1" fmla="*/ 2582970 w 2582970"/>
              <a:gd name="connsiteY1" fmla="*/ 0 h 2918147"/>
              <a:gd name="connsiteX2" fmla="*/ 2582970 w 2582970"/>
              <a:gd name="connsiteY2" fmla="*/ 2698179 h 2918147"/>
              <a:gd name="connsiteX3" fmla="*/ 2566138 w 2582970"/>
              <a:gd name="connsiteY3" fmla="*/ 2708404 h 2918147"/>
              <a:gd name="connsiteX4" fmla="*/ 1737800 w 2582970"/>
              <a:gd name="connsiteY4" fmla="*/ 2918147 h 2918147"/>
              <a:gd name="connsiteX5" fmla="*/ 0 w 2582970"/>
              <a:gd name="connsiteY5" fmla="*/ 1180347 h 2918147"/>
              <a:gd name="connsiteX6" fmla="*/ 396829 w 2582970"/>
              <a:gd name="connsiteY6" fmla="*/ 74945 h 2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2970" h="2918147">
                <a:moveTo>
                  <a:pt x="464944" y="0"/>
                </a:moveTo>
                <a:lnTo>
                  <a:pt x="2582970" y="0"/>
                </a:lnTo>
                <a:lnTo>
                  <a:pt x="2582970" y="2698179"/>
                </a:lnTo>
                <a:lnTo>
                  <a:pt x="2566138" y="2708404"/>
                </a:lnTo>
                <a:cubicBezTo>
                  <a:pt x="2319904" y="2842167"/>
                  <a:pt x="2037725" y="2918147"/>
                  <a:pt x="1737800" y="2918147"/>
                </a:cubicBezTo>
                <a:cubicBezTo>
                  <a:pt x="778040" y="2918147"/>
                  <a:pt x="0" y="2140107"/>
                  <a:pt x="0" y="1180347"/>
                </a:cubicBezTo>
                <a:cubicBezTo>
                  <a:pt x="0" y="760452"/>
                  <a:pt x="148922" y="375339"/>
                  <a:pt x="396829" y="74945"/>
                </a:cubicBezTo>
                <a:close/>
              </a:path>
            </a:pathLst>
          </a:cu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gerian" panose="04020705040A02060702" charset="0"/>
              <a:ea typeface="+mn-ea"/>
              <a:cs typeface="Algerian" panose="04020705040A02060702" charset="0"/>
            </a:endParaRPr>
          </a:p>
        </p:txBody>
      </p:sp>
      <p:sp>
        <p:nvSpPr>
          <p:cNvPr id="13" name="椭圆 7"/>
          <p:cNvSpPr/>
          <p:nvPr/>
        </p:nvSpPr>
        <p:spPr>
          <a:xfrm>
            <a:off x="2730500" y="4843463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8"/>
          <p:cNvSpPr/>
          <p:nvPr/>
        </p:nvSpPr>
        <p:spPr>
          <a:xfrm>
            <a:off x="3546475" y="3638550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10"/>
          <p:cNvSpPr/>
          <p:nvPr/>
        </p:nvSpPr>
        <p:spPr>
          <a:xfrm>
            <a:off x="1433513" y="3789363"/>
            <a:ext cx="1035050" cy="1035050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1"/>
          <p:cNvSpPr/>
          <p:nvPr/>
        </p:nvSpPr>
        <p:spPr>
          <a:xfrm>
            <a:off x="2730500" y="3013075"/>
            <a:ext cx="484188" cy="4841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2801" y="1011247"/>
            <a:ext cx="444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2576</Words>
  <Application>WPS Presentation</Application>
  <PresentationFormat>Widescreen</PresentationFormat>
  <Paragraphs>91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SimSun</vt:lpstr>
      <vt:lpstr>Wingdings</vt:lpstr>
      <vt:lpstr>Calibri</vt:lpstr>
      <vt:lpstr>Algerian</vt:lpstr>
      <vt:lpstr>Franklin Gothic Demi</vt:lpstr>
      <vt:lpstr>Cambria</vt:lpstr>
      <vt:lpstr>Mangal</vt:lpstr>
      <vt:lpstr>Segoe Print</vt:lpstr>
      <vt:lpstr>Wingdings</vt:lpstr>
      <vt:lpstr>Forte</vt:lpstr>
      <vt:lpstr>Curlz MT</vt:lpstr>
      <vt:lpstr>Microsoft YaHei</vt:lpstr>
      <vt:lpstr>Calibri Light</vt:lpstr>
      <vt:lpstr>Arial Unicode MS</vt:lpstr>
      <vt:lpstr>LiSu</vt:lpstr>
      <vt:lpstr>Office 主题</vt:lpstr>
      <vt:lpstr>    </vt:lpstr>
      <vt:lpstr>  General Introduction to the topic </vt:lpstr>
      <vt:lpstr>  General Introduction to the topic </vt:lpstr>
      <vt:lpstr> Movie Recommendation System</vt:lpstr>
      <vt:lpstr>  TECHNOLOGIES USED</vt:lpstr>
      <vt:lpstr>PROBLEM STATEMENT</vt:lpstr>
      <vt:lpstr>Implementation  Details </vt:lpstr>
      <vt:lpstr>Screen-shots </vt:lpstr>
      <vt:lpstr>Language used</vt:lpstr>
      <vt:lpstr>    Tool recuired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vaibh</cp:lastModifiedBy>
  <cp:revision>93</cp:revision>
  <dcterms:created xsi:type="dcterms:W3CDTF">2015-07-04T02:09:00Z</dcterms:created>
  <dcterms:modified xsi:type="dcterms:W3CDTF">2021-04-20T06:32:45Z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